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47" r:id="rId2"/>
    <p:sldId id="1291" r:id="rId3"/>
    <p:sldId id="1287" r:id="rId4"/>
    <p:sldId id="1290" r:id="rId5"/>
    <p:sldId id="1289" r:id="rId6"/>
    <p:sldId id="473" r:id="rId7"/>
    <p:sldId id="1292" r:id="rId8"/>
    <p:sldId id="1293" r:id="rId9"/>
    <p:sldId id="1294" r:id="rId10"/>
    <p:sldId id="1295" r:id="rId11"/>
    <p:sldId id="1273" r:id="rId12"/>
    <p:sldId id="1288" r:id="rId13"/>
    <p:sldId id="1286" r:id="rId14"/>
    <p:sldId id="1296" r:id="rId15"/>
    <p:sldId id="1303" r:id="rId16"/>
    <p:sldId id="1301" r:id="rId17"/>
    <p:sldId id="1300" r:id="rId18"/>
    <p:sldId id="1299" r:id="rId19"/>
    <p:sldId id="1297" r:id="rId20"/>
    <p:sldId id="1302" r:id="rId21"/>
    <p:sldId id="1298" r:id="rId22"/>
    <p:sldId id="41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8127F-62C2-4BDF-962B-3B405A89782F}" type="datetimeFigureOut">
              <a:rPr lang="en-US" smtClean="0"/>
              <a:t>7/13/26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A5EDD-7A51-443C-A2C5-0504ADA0E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6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1065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3830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50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3830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901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0B8DC-C4E0-C607-3291-3B0237C51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C7015-C65A-77D9-0912-07ABA79EC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999238-9ECF-1AF4-F916-4053EB392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BF4F0-A6A2-0D89-78B8-035BC0DFA1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054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876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C2C35-2B8A-446E-BEC0-FD36716C29AC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7315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73B1A-D0B4-7F47-B9ED-415635B6A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E47A8-00C0-E870-73D8-974B819B4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733DBA-CD6D-8C5B-1ECA-86EFCB67D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995D2-577F-6AF5-CBA6-09231AE4F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791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B2352-7DDE-30D3-30F5-01005382C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D398A-866B-9CD7-A106-38B26AA5A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AFDAD-45C0-3A62-3F73-17312FE85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C081D-4DC5-1AE0-D87A-07FA592B2C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53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82DB8-D91F-56DC-3290-1F24EFEF4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97491-39BF-5876-6BF3-D82DD5F81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A34B11-D283-010D-7215-6E5B41071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A477D-16E9-D6B3-C610-976A4C278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195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53610-9D46-687C-3CBE-024030E5D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162DA7-D653-5C74-6670-5045FC448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133A7-9B5E-3D3B-F10D-DFF4D8095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D44D2-59A6-4055-EC5D-5B49CB9C5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054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BDA68-2D77-2301-5DC5-7635ED7B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5C6B09-8A1B-FB20-9067-FF41D4338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C12E14-747B-3CEA-6888-2F57EF4FB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47526-9BE9-E54E-08A3-A0FEB7F7F7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574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E6BB1-2511-8620-4D73-6D7BAA867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F13AA-C544-B488-31D1-EDFA92E19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E69C75-98E8-AD8C-5538-FFC9C8710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97A99-1214-FCA0-A335-CE87760130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4340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43219-54E3-81CE-ADD5-8FE4C96A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322CC-116D-1889-CA18-1AFF4A30B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5742C-43BE-D435-6709-DAAEA853D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88961-4238-797E-045F-2D690B80A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931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1CE1B-C3C9-96D9-9C75-0FE9839E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B7551-F5C8-A929-E0D1-6FCBD1FC42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A6947F-8526-A160-47BB-8EE298232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B6CAE-01CA-055B-E049-9040CD470E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925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E227-44D3-980C-8D28-6D2F06CA7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7AEB0-BFB9-D5E9-B333-D7D6BD87E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FA2FC-4085-5C4C-E362-616BB043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F3F6C-EB07-340B-11BA-158CD8B8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8F5AB-603A-D253-6999-34446AB1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1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239B2-1FEB-7A5C-B6EB-FC8A2B753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49BDF-57B5-6809-66AC-30F0836B8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59E41-1B07-3C26-56C0-DDB73C2F2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FFF89-2400-1F4B-2D1F-456F426E2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F6F89-DA54-1CA4-E4D6-99BE01B1E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8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4F8A3-FC48-F61E-E5F2-EEA28A100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23E58-2240-F0B6-8137-2FA1B4E95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B31F5-1672-BBE0-C7A1-9B09DB7D8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95473-FAFE-8B41-C392-552BD9B7C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4DEA0-BA8E-2473-69AB-217BF3A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2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7B560-E9AC-F18E-C02E-B740CE47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7DC52-4129-7A19-BEB8-475E5ED55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29D10-8A3E-7668-6329-937860412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D74C5-8775-FC17-C96A-C140CEA88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D0BB0-8362-A4BE-AA22-6A6B2A729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7B34E-8B20-436E-0041-E44154310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8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2650B-6C84-E537-BBD6-2F75EE51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030B-1332-CE97-25AA-28076B38F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EA3C3D-92C3-A31A-B4FC-E3CF79454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3F1B0-3AED-0916-04DB-89545FED5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4BA32C-6BC9-402D-17C3-8300F4B712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267428-D185-A07E-DAAE-CB8FF12F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D7392D-CBC4-4D98-7562-A401EF83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551215-AE49-EB37-1980-DF4B6417A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3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8AA22-FABF-BE1B-BF8F-B9EC0075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D0E9E-5D5C-5547-88AC-BC34C048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9565FB-5158-97C1-0137-9A107C60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8908C-7085-AFD5-AB51-EBF72937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95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7454CF-9052-C44B-5E98-0AB5DCCC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93153-F8A0-7FC0-4A09-5D8146F0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EB8DD-A4F1-385F-252E-B748CA87A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0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4348-B664-B49C-39F3-9A071971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35220-D33D-63E0-00FF-A049C4415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A817D-7265-04B4-5D69-118BE4D4F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9058C-1A52-5C82-653E-BBDFF7DCB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AD8F1-4F38-A94E-2950-FB73A2ED6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23E0B-333E-0C6C-E0B7-1195ED50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53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EBAF5-411E-55AF-BE4E-33562BEE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D2880-267D-E129-B649-2A10DAD4D8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47526-6783-F1D8-227E-9AE0525DF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D78F3-12F4-D3E2-E290-F04A958D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60ED41-DD03-19D0-0600-F5B84F83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71B51-F5D8-9270-4C43-18860F25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75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9C13-861D-95BE-FE61-8DB57857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5FE026-EC11-3706-3F2A-AFC908F6B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53F3B-B5D4-3109-1C80-AA342E87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C027B-705B-B8D7-9DB5-1E4EAD648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ABA87-EA81-073D-E57D-C404CF15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4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3BC3F6-8187-4EED-ECC2-CE8FCB5214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92489-D13C-12A9-25F3-B584FC5E9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ECA8E-8935-919C-B6F1-CBCAF829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91848-347A-1B07-6450-C56611CC7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192DC-AD93-813D-382D-47CDDF1C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60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Image or Illustr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P Logo" descr="SAP Logo" title="SAP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6665" y="6217668"/>
            <a:ext cx="1963124" cy="360000"/>
          </a:xfrm>
          <a:prstGeom prst="rect">
            <a:avLst/>
          </a:prstGeom>
        </p:spPr>
      </p:pic>
      <p:sp>
        <p:nvSpPr>
          <p:cNvPr id="13" name="Classification"/>
          <p:cNvSpPr txBox="1"/>
          <p:nvPr userDrawn="1"/>
        </p:nvSpPr>
        <p:spPr>
          <a:xfrm>
            <a:off x="287926" y="5769667"/>
            <a:ext cx="4203760" cy="1384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lvl="0" indent="0">
              <a:spcBef>
                <a:spcPts val="0"/>
              </a:spcBef>
              <a:buClr>
                <a:schemeClr val="accent1"/>
              </a:buClr>
              <a:buSzPct val="80000"/>
              <a:buFontTx/>
              <a:buNone/>
              <a:defRPr sz="1000" b="0">
                <a:latin typeface="+mn-lt"/>
              </a:defRPr>
            </a:lvl1pPr>
            <a:lvl2pPr marL="180000" indent="-180000">
              <a:spcBef>
                <a:spcPts val="6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latin typeface="+mn-lt"/>
              </a:defRPr>
            </a:lvl2pPr>
            <a:lvl3pPr marL="360000" indent="-180000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noProof="0" dirty="0" smtClean="0">
                <a:latin typeface="+mn-lt"/>
              </a:defRPr>
            </a:lvl3pPr>
            <a:lvl4pPr marL="540000" indent="-180000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>
                <a:latin typeface="+mn-lt"/>
              </a:defRPr>
            </a:lvl4pPr>
            <a:lvl5pPr marL="720000" indent="-180000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baseline="0">
                <a:latin typeface="+mn-lt"/>
              </a:defRPr>
            </a:lvl5pPr>
            <a:lvl6pPr marL="2994134" indent="-272194">
              <a:spcBef>
                <a:spcPct val="20000"/>
              </a:spcBef>
              <a:buFont typeface="Arial" pitchFamily="34" charset="0"/>
              <a:buChar char="•"/>
              <a:defRPr sz="2400"/>
            </a:lvl6pPr>
            <a:lvl7pPr marL="3538522" indent="-272194">
              <a:spcBef>
                <a:spcPct val="20000"/>
              </a:spcBef>
              <a:buFont typeface="Arial" pitchFamily="34" charset="0"/>
              <a:buChar char="•"/>
              <a:defRPr sz="2400"/>
            </a:lvl7pPr>
            <a:lvl8pPr marL="4082910" indent="-272194">
              <a:spcBef>
                <a:spcPct val="20000"/>
              </a:spcBef>
              <a:buFont typeface="Arial" pitchFamily="34" charset="0"/>
              <a:buChar char="•"/>
              <a:defRPr sz="2400"/>
            </a:lvl8pPr>
            <a:lvl9pPr marL="4627298" indent="-272194">
              <a:spcBef>
                <a:spcPct val="20000"/>
              </a:spcBef>
              <a:buFont typeface="Arial" pitchFamily="34" charset="0"/>
              <a:buChar char="•"/>
              <a:defRPr sz="2400"/>
            </a:lvl9pPr>
          </a:lstStyle>
          <a:p>
            <a:pPr lvl="0" algn="l"/>
            <a:r>
              <a:rPr lang="en-US" sz="900" b="0"/>
              <a:t>PUBLIC</a:t>
            </a:r>
            <a:endParaRPr lang="en-US" sz="900" b="0" dirty="0"/>
          </a:p>
        </p:txBody>
      </p:sp>
      <p:sp>
        <p:nvSpPr>
          <p:cNvPr id="19" name="Speaker"/>
          <p:cNvSpPr>
            <a:spLocks noGrp="1"/>
          </p:cNvSpPr>
          <p:nvPr userDrawn="1">
            <p:ph type="subTitle" idx="1" hasCustomPrompt="1"/>
          </p:nvPr>
        </p:nvSpPr>
        <p:spPr bwMode="black">
          <a:xfrm>
            <a:off x="287925" y="5130490"/>
            <a:ext cx="10896336" cy="430887"/>
          </a:xfrm>
        </p:spPr>
        <p:txBody>
          <a:bodyPr wrap="square" anchor="t" anchorCtr="0">
            <a:noAutofit/>
          </a:bodyPr>
          <a:lstStyle>
            <a:lvl1pPr marL="0" marR="0" indent="0" algn="l" defTabSz="1088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400" b="0" baseline="0">
                <a:solidFill>
                  <a:schemeClr val="tx1"/>
                </a:solidFill>
              </a:defRPr>
            </a:lvl1pPr>
            <a:lvl2pPr marL="544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Speaker’s Name, SAP</a:t>
            </a:r>
          </a:p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 dirty="0"/>
              <a:t>Month 00, 2020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287925" y="4024430"/>
            <a:ext cx="10896336" cy="997196"/>
          </a:xfr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lang="de-DE" sz="3599" dirty="0"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Presentation Title </a:t>
            </a:r>
            <a:br>
              <a:rPr lang="en-US" dirty="0"/>
            </a:br>
            <a:r>
              <a:rPr lang="en-US" dirty="0"/>
              <a:t>Goes Here and Here.</a:t>
            </a:r>
          </a:p>
        </p:txBody>
      </p:sp>
      <p:sp>
        <p:nvSpPr>
          <p:cNvPr id="5" name="Title Image Placeholder" descr="Placeholder title image" title="Title image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0"/>
            <a:ext cx="12191999" cy="3430006"/>
          </a:xfrm>
          <a:noFill/>
        </p:spPr>
        <p:txBody>
          <a:bodyPr tIns="504000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title image or illustration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832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05">
          <p15:clr>
            <a:srgbClr val="FBAE40"/>
          </p15:clr>
        </p15:guide>
        <p15:guide id="2" orient="horz" pos="4144">
          <p15:clr>
            <a:srgbClr val="FBAE40"/>
          </p15:clr>
        </p15:guide>
        <p15:guide id="3" orient="horz" pos="2162">
          <p15:clr>
            <a:srgbClr val="FBAE40"/>
          </p15:clr>
        </p15:guide>
        <p15:guide id="4" pos="181">
          <p15:clr>
            <a:srgbClr val="FBAE40"/>
          </p15:clr>
        </p15:guide>
        <p15:guide id="5" orient="horz" pos="2534">
          <p15:clr>
            <a:srgbClr val="FBAE40"/>
          </p15:clr>
        </p15:guide>
        <p15:guide id="6" orient="horz" pos="3164">
          <p15:clr>
            <a:srgbClr val="FBAE40"/>
          </p15:clr>
        </p15:guide>
        <p15:guide id="7" orient="horz" pos="3232">
          <p15:clr>
            <a:srgbClr val="FBAE40"/>
          </p15:clr>
        </p15:guide>
        <p15:guide id="8" orient="horz" pos="3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685800"/>
            <a:ext cx="11125199" cy="36933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865" y="1447800"/>
            <a:ext cx="11125199" cy="396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533401" y="457200"/>
            <a:ext cx="5562600" cy="228600"/>
          </a:xfrm>
        </p:spPr>
        <p:txBody>
          <a:bodyPr>
            <a:noAutofit/>
          </a:bodyPr>
          <a:lstStyle>
            <a:lvl1pPr>
              <a:defRPr sz="1200" b="0" i="0">
                <a:solidFill>
                  <a:schemeClr val="bg1">
                    <a:lumMod val="65000"/>
                  </a:schemeClr>
                </a:solidFill>
                <a:latin typeface="BentonSans Medium" charset="0"/>
                <a:ea typeface="BentonSans Medium" charset="0"/>
                <a:cs typeface="BentonSans Medium" charset="0"/>
              </a:defRPr>
            </a:lvl1pPr>
            <a:lvl2pPr>
              <a:defRPr sz="1200" b="0" i="0">
                <a:solidFill>
                  <a:schemeClr val="bg1">
                    <a:lumMod val="65000"/>
                  </a:schemeClr>
                </a:solidFill>
                <a:latin typeface="BentonSans Medium" charset="0"/>
                <a:ea typeface="BentonSans Medium" charset="0"/>
                <a:cs typeface="BentonSans Medium" charset="0"/>
              </a:defRPr>
            </a:lvl2pPr>
            <a:lvl3pPr>
              <a:defRPr sz="1200" b="0" i="0">
                <a:solidFill>
                  <a:schemeClr val="bg1">
                    <a:lumMod val="65000"/>
                  </a:schemeClr>
                </a:solidFill>
                <a:latin typeface="BentonSans Medium" charset="0"/>
                <a:ea typeface="BentonSans Medium" charset="0"/>
                <a:cs typeface="BentonSans Medium" charset="0"/>
              </a:defRPr>
            </a:lvl3pPr>
            <a:lvl4pPr>
              <a:defRPr sz="1200" b="0" i="0">
                <a:solidFill>
                  <a:schemeClr val="bg1">
                    <a:lumMod val="65000"/>
                  </a:schemeClr>
                </a:solidFill>
                <a:latin typeface="BentonSans Medium" charset="0"/>
                <a:ea typeface="BentonSans Medium" charset="0"/>
                <a:cs typeface="BentonSans Medium" charset="0"/>
              </a:defRPr>
            </a:lvl4pPr>
            <a:lvl5pPr>
              <a:defRPr sz="1200" b="0" i="0">
                <a:solidFill>
                  <a:schemeClr val="bg1">
                    <a:lumMod val="65000"/>
                  </a:schemeClr>
                </a:solidFill>
                <a:latin typeface="BentonSans Medium" charset="0"/>
                <a:ea typeface="BentonSans Medium" charset="0"/>
                <a:cs typeface="BentonSans Medium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3021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360820" y="1620000"/>
            <a:ext cx="5326613" cy="4716000"/>
          </a:xfrm>
          <a:noFill/>
        </p:spPr>
        <p:txBody>
          <a:bodyPr vert="horz" lIns="0" tIns="1512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screenshot</a:t>
            </a:r>
            <a:endParaRPr lang="de-DE" dirty="0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9" y="1620000"/>
            <a:ext cx="5326613" cy="47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3870" y="504000"/>
            <a:ext cx="11183564" cy="369332"/>
          </a:xfrm>
        </p:spPr>
        <p:txBody>
          <a:bodyPr/>
          <a:lstStyle/>
          <a:p>
            <a:r>
              <a:rPr lang="en-US" noProof="0" dirty="0"/>
              <a:t>Insert page title (sentence case)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517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1020">
          <p15:clr>
            <a:srgbClr val="FBAE40"/>
          </p15:clr>
        </p15:guide>
        <p15:guide id="3" pos="3674">
          <p15:clr>
            <a:srgbClr val="FBAE40"/>
          </p15:clr>
        </p15:guide>
        <p15:guide id="4" pos="4008">
          <p15:clr>
            <a:srgbClr val="FBAE40"/>
          </p15:clr>
        </p15:guide>
        <p15:guide id="5" pos="7364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399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ank You and Contact Inform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AP Logo" descr="SAP Logo" title="SAP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23033" y="5994000"/>
            <a:ext cx="1963124" cy="360000"/>
          </a:xfrm>
          <a:prstGeom prst="rect">
            <a:avLst/>
          </a:prstGeom>
        </p:spPr>
      </p:pic>
      <p:sp>
        <p:nvSpPr>
          <p:cNvPr id="93" name="Contact information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9" y="2905487"/>
            <a:ext cx="5592132" cy="2501010"/>
          </a:xfrm>
        </p:spPr>
        <p:txBody>
          <a:bodyPr anchor="t" anchorCtr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1600" b="0"/>
            </a:lvl1pPr>
            <a:lvl2pPr marL="0" indent="0">
              <a:spcBef>
                <a:spcPts val="0"/>
              </a:spcBef>
              <a:buNone/>
              <a:defRPr sz="1600" b="0"/>
            </a:lvl2pPr>
          </a:lstStyle>
          <a:p>
            <a:r>
              <a:rPr lang="en-US" dirty="0"/>
              <a:t>Contact information:</a:t>
            </a:r>
          </a:p>
          <a:p>
            <a:pPr lvl="1"/>
            <a:r>
              <a:rPr lang="en-US" dirty="0"/>
              <a:t>F name L name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Address</a:t>
            </a:r>
          </a:p>
          <a:p>
            <a:pPr lvl="1"/>
            <a:r>
              <a:rPr lang="en-US" dirty="0"/>
              <a:t>Phone number</a:t>
            </a:r>
          </a:p>
        </p:txBody>
      </p:sp>
      <p:sp>
        <p:nvSpPr>
          <p:cNvPr id="2" name="Thank you"/>
          <p:cNvSpPr>
            <a:spLocks noGrp="1"/>
          </p:cNvSpPr>
          <p:nvPr>
            <p:ph type="ctrTitle" hasCustomPrompt="1"/>
          </p:nvPr>
        </p:nvSpPr>
        <p:spPr bwMode="gray">
          <a:xfrm>
            <a:off x="503869" y="1467009"/>
            <a:ext cx="5592132" cy="923116"/>
          </a:xfrm>
        </p:spPr>
        <p:txBody>
          <a:bodyPr anchor="t" anchorCtr="0">
            <a:noAutofit/>
          </a:bodyPr>
          <a:lstStyle>
            <a:lvl1pPr>
              <a:defRPr sz="5498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Thank you.</a:t>
            </a: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9092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24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7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32000" y="324001"/>
            <a:ext cx="11328000" cy="600164"/>
          </a:xfrm>
          <a:solidFill>
            <a:schemeClr val="tx1">
              <a:lumMod val="85000"/>
              <a:lumOff val="15000"/>
              <a:alpha val="80000"/>
            </a:schemeClr>
          </a:solidFill>
        </p:spPr>
        <p:txBody>
          <a:bodyPr lIns="182880" tIns="91440" rIns="182880" bIns="91440" anchor="t" anchorCtr="0">
            <a:spAutoFit/>
          </a:bodyPr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page title</a:t>
            </a:r>
            <a:endParaRPr lang="de-DE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432001" y="6271786"/>
            <a:ext cx="5975324" cy="586214"/>
            <a:chOff x="268584" y="6276604"/>
            <a:chExt cx="4481493" cy="58621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5337" y="6284373"/>
              <a:ext cx="804742" cy="28044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094837" y="6555041"/>
              <a:ext cx="36552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Powered by SAP Business One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584" y="6276604"/>
              <a:ext cx="1235944" cy="301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2390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CE7134-5BC5-0D6D-B239-33311D0E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AA882-E2D5-8471-B0E5-F22DCB007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AAE01-39E2-C00D-6972-747FB9132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C54F0-14B6-4344-88C1-31CF07211C43}" type="datetimeFigureOut">
              <a:rPr lang="en-US" smtClean="0"/>
              <a:t>7/13/26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83937-F555-8C12-3987-D2E6E4496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B5686-F945-80D6-3B78-0ECA28739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34D87-2302-4D47-97C0-08DDAFFF1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0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6" r:id="rId14"/>
    <p:sldLayoutId id="2147483667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4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6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.xml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hyperlink" Target="http://www.jnj.com/" TargetMode="External"/><Relationship Id="rId18" Type="http://schemas.openxmlformats.org/officeDocument/2006/relationships/image" Target="../media/image35.jpeg"/><Relationship Id="rId26" Type="http://schemas.openxmlformats.org/officeDocument/2006/relationships/image" Target="../media/image43.jpeg"/><Relationship Id="rId3" Type="http://schemas.openxmlformats.org/officeDocument/2006/relationships/hyperlink" Target="http://www.lorealparisusa.com/" TargetMode="External"/><Relationship Id="rId21" Type="http://schemas.openxmlformats.org/officeDocument/2006/relationships/image" Target="../media/image38.png"/><Relationship Id="rId7" Type="http://schemas.openxmlformats.org/officeDocument/2006/relationships/hyperlink" Target="http://www.fiat.com/" TargetMode="External"/><Relationship Id="rId12" Type="http://schemas.openxmlformats.org/officeDocument/2006/relationships/image" Target="../media/image31.png"/><Relationship Id="rId17" Type="http://schemas.openxmlformats.org/officeDocument/2006/relationships/image" Target="../media/image34.jpeg"/><Relationship Id="rId25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hyperlink" Target="http://cmp.callawaygolf.com/" TargetMode="External"/><Relationship Id="rId24" Type="http://schemas.openxmlformats.org/officeDocument/2006/relationships/image" Target="../media/image41.png"/><Relationship Id="rId5" Type="http://schemas.openxmlformats.org/officeDocument/2006/relationships/hyperlink" Target="http://www.whirlpool.com/" TargetMode="External"/><Relationship Id="rId15" Type="http://schemas.openxmlformats.org/officeDocument/2006/relationships/hyperlink" Target="http://www.kardexremstar.com/us/kardex-remstar-us.html" TargetMode="External"/><Relationship Id="rId23" Type="http://schemas.openxmlformats.org/officeDocument/2006/relationships/image" Target="../media/image40.jpeg"/><Relationship Id="rId28" Type="http://schemas.openxmlformats.org/officeDocument/2006/relationships/image" Target="../media/image45.png"/><Relationship Id="rId10" Type="http://schemas.openxmlformats.org/officeDocument/2006/relationships/image" Target="../media/image30.png"/><Relationship Id="rId19" Type="http://schemas.openxmlformats.org/officeDocument/2006/relationships/image" Target="../media/image36.png"/><Relationship Id="rId31" Type="http://schemas.openxmlformats.org/officeDocument/2006/relationships/image" Target="../media/image6.png"/><Relationship Id="rId4" Type="http://schemas.openxmlformats.org/officeDocument/2006/relationships/image" Target="../media/image27.png"/><Relationship Id="rId9" Type="http://schemas.openxmlformats.org/officeDocument/2006/relationships/hyperlink" Target="http://www.3m.com/3M/en_US/company-us/" TargetMode="External"/><Relationship Id="rId14" Type="http://schemas.openxmlformats.org/officeDocument/2006/relationships/image" Target="../media/image32.png"/><Relationship Id="rId22" Type="http://schemas.openxmlformats.org/officeDocument/2006/relationships/image" Target="../media/image39.jpeg"/><Relationship Id="rId27" Type="http://schemas.openxmlformats.org/officeDocument/2006/relationships/image" Target="../media/image44.png"/><Relationship Id="rId30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6.xml"/><Relationship Id="rId6" Type="http://schemas.openxmlformats.org/officeDocument/2006/relationships/image" Target="../media/image48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7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8.xml"/><Relationship Id="rId5" Type="http://schemas.openxmlformats.org/officeDocument/2006/relationships/image" Target="../media/image51.emf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9.xml"/><Relationship Id="rId5" Type="http://schemas.openxmlformats.org/officeDocument/2006/relationships/image" Target="../media/image52.emf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0.xml"/><Relationship Id="rId5" Type="http://schemas.openxmlformats.org/officeDocument/2006/relationships/image" Target="../media/image53.emf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1.xml"/><Relationship Id="rId5" Type="http://schemas.openxmlformats.org/officeDocument/2006/relationships/image" Target="../media/image54.emf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Relationship Id="rId5" Type="http://schemas.openxmlformats.org/officeDocument/2006/relationships/image" Target="../media/image55.emf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3.xml"/><Relationship Id="rId5" Type="http://schemas.openxmlformats.org/officeDocument/2006/relationships/image" Target="../media/image56.emf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esentation Title"/>
          <p:cNvSpPr>
            <a:spLocks noGrp="1"/>
          </p:cNvSpPr>
          <p:nvPr>
            <p:ph type="title"/>
          </p:nvPr>
        </p:nvSpPr>
        <p:spPr bwMode="gray">
          <a:xfrm>
            <a:off x="378461" y="4126102"/>
            <a:ext cx="10896336" cy="996936"/>
          </a:xfrm>
        </p:spPr>
        <p:txBody>
          <a:bodyPr/>
          <a:lstStyle/>
          <a:p>
            <a:r>
              <a:rPr lang="en-US" dirty="0"/>
              <a:t>BWISE Solutions - WISE WMS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  <a:latin typeface="Segoe UI" panose="020B0502040204020203" pitchFamily="34" charset="0"/>
              </a:rPr>
              <a:t>Channel Partner Onboarding - Sales</a:t>
            </a:r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81" name="Picture Placeholder 80">
            <a:extLst>
              <a:ext uri="{FF2B5EF4-FFF2-40B4-BE49-F238E27FC236}">
                <a16:creationId xmlns:a16="http://schemas.microsoft.com/office/drawing/2014/main" id="{2BC9F1BE-DB82-4B3F-9020-86731E87D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t="9232" b="9232"/>
          <a:stretch>
            <a:fillRect/>
          </a:stretch>
        </p:blipFill>
        <p:spPr>
          <a:xfrm>
            <a:off x="1" y="893"/>
            <a:ext cx="12192000" cy="3804247"/>
          </a:xfr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F08D40E-17DD-1D22-9644-29F6360AA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926" y="5444000"/>
            <a:ext cx="1089607" cy="12910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217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FF7F-F7E9-3AE1-38E6-D392119D5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1E1D9C47-1525-618E-F663-780638E2354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03870" y="504761"/>
            <a:ext cx="11183564" cy="676932"/>
          </a:xfrm>
        </p:spPr>
        <p:txBody>
          <a:bodyPr>
            <a:normAutofit/>
          </a:bodyPr>
          <a:lstStyle/>
          <a:p>
            <a:r>
              <a:rPr lang="en-US" sz="4000" b="1" dirty="0"/>
              <a:t>Channel Partner Onboarding – Sales - Agenda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4DC05B-F201-0826-F17C-258863488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701" y="212345"/>
            <a:ext cx="816935" cy="969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3F5736-E729-6C77-2561-38CC68F5E0F8}"/>
              </a:ext>
            </a:extLst>
          </p:cNvPr>
          <p:cNvSpPr txBox="1"/>
          <p:nvPr/>
        </p:nvSpPr>
        <p:spPr>
          <a:xfrm>
            <a:off x="581508" y="1369316"/>
            <a:ext cx="9928890" cy="47859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2000" b="1" dirty="0">
                <a:latin typeface="+mj-lt"/>
                <a:ea typeface="Arial Unicode MS" pitchFamily="34" charset="-128"/>
                <a:cs typeface="Arial Unicode MS" pitchFamily="34" charset="-128"/>
              </a:rPr>
              <a:t>Day One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Solution Introduction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WISE 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3PL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Yard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Connector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Discovery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Scoping and Pricing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2000" b="1" dirty="0">
                <a:latin typeface="+mj-lt"/>
                <a:ea typeface="Arial Unicode MS" pitchFamily="34" charset="-128"/>
                <a:cs typeface="Arial Unicode MS" pitchFamily="34" charset="-128"/>
              </a:rPr>
              <a:t>Day Two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Product Overview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2000" b="1" dirty="0">
                <a:latin typeface="+mj-lt"/>
                <a:ea typeface="Arial Unicode MS" pitchFamily="34" charset="-128"/>
                <a:cs typeface="Arial Unicode MS" pitchFamily="34" charset="-128"/>
              </a:rPr>
              <a:t>Day Three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Test</a:t>
            </a:r>
          </a:p>
          <a:p>
            <a:pPr marL="742950" lvl="1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Q&amp;A</a:t>
            </a:r>
            <a:endParaRPr lang="en-US" sz="1600" b="1" dirty="0"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1400" dirty="0">
              <a:solidFill>
                <a:srgbClr val="000000"/>
              </a:solidFill>
              <a:latin typeface="BentonSans Book" panose="02000503000000020004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14281E-81E4-8C51-DC83-66B30991A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705" y="3134272"/>
            <a:ext cx="5724640" cy="32189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6867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/>
          <p:cNvSpPr>
            <a:spLocks noGrp="1"/>
          </p:cNvSpPr>
          <p:nvPr>
            <p:ph type="title"/>
          </p:nvPr>
        </p:nvSpPr>
        <p:spPr bwMode="gray">
          <a:xfrm>
            <a:off x="503870" y="504761"/>
            <a:ext cx="11183564" cy="6769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BWISE Solutions</a:t>
            </a:r>
            <a:endParaRPr lang="en-US" sz="1999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ED16F-EEFF-332D-538C-52DAC47AC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701" y="212345"/>
            <a:ext cx="816935" cy="969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276B84-A496-2868-E7AC-D80F18EC7456}"/>
              </a:ext>
            </a:extLst>
          </p:cNvPr>
          <p:cNvSpPr txBox="1"/>
          <p:nvPr/>
        </p:nvSpPr>
        <p:spPr>
          <a:xfrm>
            <a:off x="581508" y="1369316"/>
            <a:ext cx="9928890" cy="5555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WISE – </a:t>
            </a: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Gartner Mid-Market Notable for WMS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SAP – </a:t>
            </a: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Value Added Reseller (VAR) and Software Solutions Partner (SSP)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Headquartered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: Long Beach, California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Offices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in: Mexico, Columbia, Spain, the Netherlands, Romania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Used in </a:t>
            </a: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14 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countries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+mj-lt"/>
                <a:ea typeface="Arial Unicode MS" pitchFamily="34" charset="-128"/>
                <a:cs typeface="Arial Unicode MS" pitchFamily="34" charset="-128"/>
              </a:rPr>
              <a:t>Founded: </a:t>
            </a: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1984</a:t>
            </a:r>
            <a:endParaRPr lang="en-US" sz="1400" b="1" dirty="0">
              <a:solidFill>
                <a:srgbClr val="000000"/>
              </a:solidFill>
              <a:latin typeface="+mj-lt"/>
              <a:ea typeface="Arial Unicode MS" pitchFamily="34" charset="-128"/>
              <a:cs typeface="Arial Unicode MS" pitchFamily="34" charset="-128"/>
            </a:endParaRP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110+ 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employees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300</a:t>
            </a:r>
            <a:r>
              <a:rPr lang="en-US" sz="14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WISE customers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FC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customers – 37+ years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F0AB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24</a:t>
            </a:r>
            <a:r>
              <a:rPr lang="en-US" sz="1799" b="1" dirty="0">
                <a:solidFill>
                  <a:srgbClr val="F0AB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customers – 25+years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Tier 1 Competitors include – RT, Manhattan, Korber</a:t>
            </a:r>
          </a:p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400" b="1" dirty="0" err="1">
                <a:solidFill>
                  <a:srgbClr val="000000"/>
                </a:solidFill>
                <a:latin typeface="+mj-lt"/>
                <a:ea typeface="Arial Unicode MS" pitchFamily="34" charset="-128"/>
              </a:rPr>
              <a:t>Highjump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, SAP S/4 EWM and advanced EWM</a:t>
            </a:r>
          </a:p>
          <a:p>
            <a:pPr marL="285750" indent="-285750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SAP competitors include – </a:t>
            </a:r>
            <a:r>
              <a:rPr lang="en-US" sz="1400" b="1" dirty="0" err="1">
                <a:solidFill>
                  <a:srgbClr val="000000"/>
                </a:solidFill>
                <a:latin typeface="+mj-lt"/>
                <a:ea typeface="Arial Unicode MS" pitchFamily="34" charset="-128"/>
              </a:rPr>
              <a:t>Produmex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, LISA, </a:t>
            </a:r>
            <a:r>
              <a:rPr lang="en-US" sz="1400" b="1" dirty="0" err="1">
                <a:solidFill>
                  <a:srgbClr val="000000"/>
                </a:solidFill>
                <a:latin typeface="+mj-lt"/>
                <a:ea typeface="Arial Unicode MS" pitchFamily="34" charset="-128"/>
              </a:rPr>
              <a:t>Computec</a:t>
            </a: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,</a:t>
            </a:r>
          </a:p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400" b="1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Resolve WMS, </a:t>
            </a:r>
            <a:r>
              <a:rPr lang="en-US" sz="1400" b="1" dirty="0" err="1">
                <a:solidFill>
                  <a:srgbClr val="000000"/>
                </a:solidFill>
                <a:latin typeface="+mj-lt"/>
                <a:ea typeface="Arial Unicode MS" pitchFamily="34" charset="-128"/>
              </a:rPr>
              <a:t>Wysis</a:t>
            </a:r>
            <a:endParaRPr lang="en-US" sz="1400" b="1" dirty="0">
              <a:solidFill>
                <a:srgbClr val="000000"/>
              </a:solidFill>
              <a:latin typeface="+mj-lt"/>
              <a:ea typeface="Arial Unicode MS" pitchFamily="34" charset="-128"/>
            </a:endParaRPr>
          </a:p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1400" b="1" dirty="0">
              <a:solidFill>
                <a:srgbClr val="000000"/>
              </a:solidFill>
              <a:latin typeface="+mj-lt"/>
            </a:endParaRPr>
          </a:p>
          <a:p>
            <a:pPr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1400" dirty="0">
              <a:solidFill>
                <a:srgbClr val="000000"/>
              </a:solidFill>
              <a:latin typeface="BentonSans Book" panose="02000503000000020004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066A51-5295-E769-2136-3E4E5A376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758" y="3134272"/>
            <a:ext cx="5724640" cy="32189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0290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/>
          <p:cNvSpPr>
            <a:spLocks noGrp="1"/>
          </p:cNvSpPr>
          <p:nvPr>
            <p:ph type="title"/>
          </p:nvPr>
        </p:nvSpPr>
        <p:spPr bwMode="gray">
          <a:xfrm>
            <a:off x="503870" y="504761"/>
            <a:ext cx="11183564" cy="6769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Why BWISE </a:t>
            </a:r>
            <a:endParaRPr lang="en-US" sz="1999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ED16F-EEFF-332D-538C-52DAC47AC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701" y="212345"/>
            <a:ext cx="816935" cy="9693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86ED9C-B00D-2453-C884-9A1CBC8F0952}"/>
              </a:ext>
            </a:extLst>
          </p:cNvPr>
          <p:cNvSpPr txBox="1"/>
          <p:nvPr/>
        </p:nvSpPr>
        <p:spPr>
          <a:xfrm>
            <a:off x="503870" y="1141168"/>
            <a:ext cx="628463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Lower Total Cost of Ownership than many other WMS solutions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Faster to install, implement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Set up is less complicated than other WMS solutions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Easier to implement than other WMS Solutions opening the market to smaller opportunities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Built in interfaces to industry standard tools – </a:t>
            </a:r>
            <a:r>
              <a:rPr lang="en-US" sz="1200" b="1" dirty="0" err="1"/>
              <a:t>ie</a:t>
            </a:r>
            <a:r>
              <a:rPr lang="en-US" sz="1200" b="1" dirty="0"/>
              <a:t>. Bartender or </a:t>
            </a:r>
            <a:r>
              <a:rPr lang="en-US" sz="1200" b="1" dirty="0" err="1"/>
              <a:t>Shipstation</a:t>
            </a: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No need to conform to EU standards if not in the EU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Picking processes are more efficient, no need for the Picklist proposal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No need for a scaled version for smaller companies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More robust than other solutions including;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Yard Management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Dock Scheduling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Cross Docking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Drop Ship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Directed Put-away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3PL/4PL Support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Advanced Voice-Picking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200" b="1" dirty="0"/>
              <a:t>Real-time and fully secure Customer Portal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Proven Tier One implementations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A certified SAP Software Solutions Provider (SSP)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ACC16F-D212-258A-B725-946090134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064" y="3856776"/>
            <a:ext cx="5794038" cy="27888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1949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0" y="504761"/>
            <a:ext cx="11183564" cy="7384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WISE – Warehouse Management and Distribution</a:t>
            </a:r>
            <a:br>
              <a:rPr lang="en-US" dirty="0"/>
            </a:br>
            <a:r>
              <a:rPr lang="en-US" sz="1999" b="1" dirty="0"/>
              <a:t>Not one-size fits all</a:t>
            </a:r>
            <a:r>
              <a:rPr lang="en-US" b="1" dirty="0"/>
              <a:t> 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240882"/>
              </p:ext>
            </p:extLst>
          </p:nvPr>
        </p:nvGraphicFramePr>
        <p:xfrm>
          <a:off x="503870" y="3379891"/>
          <a:ext cx="4321316" cy="2828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1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accent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Enabled: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92">
                <a:tc>
                  <a:txBody>
                    <a:bodyPr/>
                    <a:lstStyle/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BWISE –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fully integrated SAP Business One and WISE WMS for a truly world class end-to-end solution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WISE WMS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– world class Tier 1 functionality for Small-to-Midsize Business – integrates with any modern ERP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WISE-3PL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– a tailored solution for specialized needs in services and transaction tolling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WISEmove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– a tailored solution for specific requirements for Moving-Storing-Transiting companies</a:t>
                      </a: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01D1DC6-8C11-1F1B-7393-D01964C94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49596"/>
            <a:ext cx="816935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4E9989-04D0-C5B1-00B0-C7D707942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922" y="1749340"/>
            <a:ext cx="1402202" cy="140829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DB91981-2E49-CAB8-46BD-4BF13562C1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42" y="1535666"/>
            <a:ext cx="5275667" cy="2585572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6FD8279B-80B1-0EF8-2E8D-BF91E4102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766" y="3621823"/>
            <a:ext cx="5275667" cy="2587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891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0" y="504761"/>
            <a:ext cx="11183564" cy="7384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Enable your Warehouse with Mobile Apps</a:t>
            </a:r>
            <a:br>
              <a:rPr lang="en-US" dirty="0"/>
            </a:br>
            <a:r>
              <a:rPr lang="en-US" sz="1999" dirty="0"/>
              <a:t>Access real time data from your mobile devices</a:t>
            </a:r>
            <a:r>
              <a:rPr lang="en-US" dirty="0"/>
              <a:t>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832493" y="1698398"/>
            <a:ext cx="1471081" cy="1816628"/>
            <a:chOff x="1430268" y="1507120"/>
            <a:chExt cx="1471464" cy="181710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07049" y="1507120"/>
              <a:ext cx="1394683" cy="1394683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1430268" y="2955017"/>
              <a:ext cx="1390573" cy="369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088449">
                <a:defRPr/>
              </a:pPr>
              <a:r>
                <a:rPr lang="en-US" sz="1799" b="1" dirty="0">
                  <a:solidFill>
                    <a:srgbClr val="000000"/>
                  </a:solidFill>
                </a:rPr>
                <a:t>Mobile Apps</a:t>
              </a:r>
              <a:endParaRPr lang="en-ZA" sz="1799" b="1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367239"/>
              </p:ext>
            </p:extLst>
          </p:nvPr>
        </p:nvGraphicFramePr>
        <p:xfrm>
          <a:off x="1844474" y="3957156"/>
          <a:ext cx="4321316" cy="24048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1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accent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Enabled: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92">
                <a:tc>
                  <a:txBody>
                    <a:bodyPr/>
                    <a:lstStyle/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WISEmobile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– mobility for inventory movement, labelling, cycle counting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WISEvoice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– voice-enabled picking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WISE-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els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 – optimized picking efficiency and time standards</a:t>
                      </a: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01D1DC6-8C11-1F1B-7393-D01964C942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8966" y="49596"/>
            <a:ext cx="816935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BE7D9F-1D64-B025-8BF6-684C9FB8CD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1410" y="1639698"/>
            <a:ext cx="2286198" cy="40480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593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0" y="504761"/>
            <a:ext cx="11183564" cy="7384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WISE 3PL/4PL – Third- and Fourth-Party Logistics</a:t>
            </a:r>
            <a:br>
              <a:rPr lang="en-US" b="1" dirty="0"/>
            </a:br>
            <a:r>
              <a:rPr lang="en-US" sz="1999" b="1" dirty="0"/>
              <a:t>Not one-size fits all</a:t>
            </a:r>
            <a:r>
              <a:rPr lang="en-US" b="1" dirty="0"/>
              <a:t> 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03870" y="1653828"/>
          <a:ext cx="5258575" cy="54528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Benefits: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Automated data collection from WMS activities to generate automated invoicing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Billing for WMS activities such as receiving, shipping, kitting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Capture such VAS as repackaging, shrink-wrapping, breakdown, assortment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Multiple options to define specific billing rates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92">
                <a:tc>
                  <a:txBody>
                    <a:bodyPr/>
                    <a:lstStyle/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Default price list, customer specific pricing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Repacking rates based on yield percentage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01D1DC6-8C11-1F1B-7393-D01964C94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49596"/>
            <a:ext cx="816935" cy="969348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A69110-FAB9-0ADE-FF77-0E892E14D082}"/>
              </a:ext>
            </a:extLst>
          </p:cNvPr>
          <p:cNvGraphicFramePr>
            <a:graphicFrameLocks noGrp="1"/>
          </p:cNvGraphicFramePr>
          <p:nvPr/>
        </p:nvGraphicFramePr>
        <p:xfrm>
          <a:off x="6095652" y="3584275"/>
          <a:ext cx="5258575" cy="43860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Benefits: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Daily, weekly, bi-monthly, quarterly, and yearly invoicing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Custom services capabilities and associated billing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Flat monthly rates for storage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92">
                <a:tc>
                  <a:txBody>
                    <a:bodyPr/>
                    <a:lstStyle/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B1CF5E1-41FE-4BE7-7E07-71FB483D1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435" y="1243233"/>
            <a:ext cx="4854959" cy="21038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459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0" y="504761"/>
            <a:ext cx="11183564" cy="7384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WISE 3PL/4PL – Third- and Fourth-Party Logistics</a:t>
            </a:r>
            <a:br>
              <a:rPr lang="en-US" b="1" dirty="0"/>
            </a:br>
            <a:r>
              <a:rPr lang="en-US" sz="1999" b="1" dirty="0"/>
              <a:t>Not one-size fits all</a:t>
            </a:r>
            <a:r>
              <a:rPr lang="en-US" b="1" dirty="0"/>
              <a:t> 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03870" y="1554520"/>
          <a:ext cx="5258575" cy="6257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Key Features: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92">
                <a:tc>
                  <a:txBody>
                    <a:bodyPr/>
                    <a:lstStyle/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Integration to mainstream ERP solutions: SAP Business One (certified), SAP S/4, Oracle, NetSuite, Epicor, Infor, MS Dynamics, Sage, QAD and more</a:t>
                      </a: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eWISE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 Customer Portal for on-line real-time access to their current situation</a:t>
                      </a: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Accurate, real-time inventory visibility to accelerate inventory and maximize fill order fill rates</a:t>
                      </a: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WISE 3PL tracks all value add functions and associated billing</a:t>
                      </a: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Split month storage, full month, partial month, </a:t>
                      </a:r>
                      <a:r>
                        <a:rPr lang="en-US" sz="2000" b="1" kern="0" dirty="0" err="1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etc</a:t>
                      </a: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…</a:t>
                      </a: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Space utilization (space, locations)</a:t>
                      </a: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sz="2000" b="1" kern="0" dirty="0">
                        <a:solidFill>
                          <a:schemeClr val="tx1"/>
                        </a:solidFill>
                        <a:latin typeface="+mn-lt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sz="2000" b="1" kern="0" dirty="0">
                        <a:solidFill>
                          <a:schemeClr val="tx1"/>
                        </a:solidFill>
                        <a:latin typeface="+mn-lt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marL="342900" marR="0" lvl="3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01D1DC6-8C11-1F1B-7393-D01964C94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49596"/>
            <a:ext cx="816935" cy="969348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A69110-FAB9-0ADE-FF77-0E892E14D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186456"/>
              </p:ext>
            </p:extLst>
          </p:nvPr>
        </p:nvGraphicFramePr>
        <p:xfrm>
          <a:off x="6095652" y="3297056"/>
          <a:ext cx="5258575" cy="56052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Key Features: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Transaction by volume, by task, by unit of measure, total number of transactions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Billing for kitting, work orders, office services, labor, materials, repackaging, </a:t>
                      </a:r>
                      <a:r>
                        <a:rPr lang="en-US" sz="2000" b="1" kern="0" dirty="0" err="1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etc</a:t>
                      </a: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…</a:t>
                      </a:r>
                    </a:p>
                    <a:p>
                      <a:pPr marL="342900" indent="-34290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</a:pPr>
                      <a:r>
                        <a:rPr lang="en-US" sz="2000" b="1" kern="0" dirty="0">
                          <a:solidFill>
                            <a:schemeClr val="tx1"/>
                          </a:solidFill>
                          <a:latin typeface="+mn-lt"/>
                          <a:ea typeface="Arial Unicode MS" pitchFamily="34" charset="-128"/>
                          <a:cs typeface="Arial Unicode MS" pitchFamily="34" charset="-128"/>
                        </a:rPr>
                        <a:t>Unlimited user defined billing scenarios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Capture and provide daily, weekly, monthly and yearly VAS invoicing</a:t>
                      </a:r>
                    </a:p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endParaRPr lang="en-US" sz="2000" b="1" kern="0" dirty="0">
                        <a:solidFill>
                          <a:schemeClr val="accent1"/>
                        </a:solidFill>
                        <a:latin typeface="+mn-lt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0092">
                <a:tc>
                  <a:txBody>
                    <a:bodyPr/>
                    <a:lstStyle/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C3FABB4-2899-7F9A-4142-47DC38B3B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036" y="1098762"/>
            <a:ext cx="3902363" cy="20510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365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/>
          <p:cNvSpPr>
            <a:spLocks noGrp="1"/>
          </p:cNvSpPr>
          <p:nvPr>
            <p:ph type="title"/>
          </p:nvPr>
        </p:nvSpPr>
        <p:spPr bwMode="gray">
          <a:xfrm>
            <a:off x="503870" y="504761"/>
            <a:ext cx="11183564" cy="6769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Why BWISE – Yard Management - YMS</a:t>
            </a:r>
            <a:endParaRPr lang="en-US" sz="1999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5ED16F-EEFF-332D-538C-52DAC47AC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701" y="212345"/>
            <a:ext cx="816935" cy="9693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86ED9C-B00D-2453-C884-9A1CBC8F0952}"/>
              </a:ext>
            </a:extLst>
          </p:cNvPr>
          <p:cNvSpPr txBox="1"/>
          <p:nvPr/>
        </p:nvSpPr>
        <p:spPr>
          <a:xfrm>
            <a:off x="761045" y="1474109"/>
            <a:ext cx="6284635" cy="5229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Dock Scheduling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Web Application for appointment setting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Gate check in/out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Driver check in/out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SMS texting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Trailer locating - with “drag and drop”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Demurrage Control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Document Management - pictures/video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Yard locations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Integrate with WMS/Invent -  in/out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 err="1">
                <a:cs typeface="Segoe UI" panose="020B0502040204020203" pitchFamily="34" charset="0"/>
              </a:rPr>
              <a:t>eSign</a:t>
            </a:r>
            <a:r>
              <a:rPr lang="en-US" sz="1400" b="1" dirty="0">
                <a:cs typeface="Segoe UI" panose="020B0502040204020203" pitchFamily="34" charset="0"/>
              </a:rPr>
              <a:t> BOL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Multi-warehouse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Task/move management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Driver web application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Analytics, reporting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cs typeface="Segoe UI" panose="020B0502040204020203" pitchFamily="34" charset="0"/>
              </a:rPr>
              <a:t>Dashboards, alerts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826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CC244-A852-3710-7C98-FAFAA010E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D7640A7-D56D-7A18-B230-FD7C9B476EDB}"/>
              </a:ext>
            </a:extLst>
          </p:cNvPr>
          <p:cNvGraphicFramePr>
            <a:graphicFrameLocks noGrp="1"/>
          </p:cNvGraphicFramePr>
          <p:nvPr/>
        </p:nvGraphicFramePr>
        <p:xfrm>
          <a:off x="6504985" y="3237945"/>
          <a:ext cx="5307121" cy="3219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accent1"/>
                          </a:solidFill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Key Benefits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765">
                <a:tc>
                  <a:txBody>
                    <a:bodyPr/>
                    <a:lstStyle/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Easy and affordable deployment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Secure browser-based access from anywhere, at any time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 to the most up-to-date functionality without having to use rely on in-house IT resources to maintain the solution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Subscription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licensing avoiding capital expenditure and allowing for operational expenditure flexibility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 your most critical business functions in your Web browser.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28A2704-67BF-1851-36FD-FD0D703A9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473" y="1430499"/>
            <a:ext cx="1782147" cy="1782147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698A173-FA3A-404D-E696-169D0C89456B}"/>
              </a:ext>
            </a:extLst>
          </p:cNvPr>
          <p:cNvGraphicFramePr>
            <a:graphicFrameLocks noGrp="1"/>
          </p:cNvGraphicFramePr>
          <p:nvPr/>
        </p:nvGraphicFramePr>
        <p:xfrm>
          <a:off x="503871" y="3212645"/>
          <a:ext cx="5307121" cy="32446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accent1"/>
                          </a:solidFill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Key Benefits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9856">
                <a:tc>
                  <a:txBody>
                    <a:bodyPr/>
                    <a:lstStyle/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Compliance with 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internal Data Security Policies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Direct control and access to your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data, allowing flexibility in local reporting accesses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Better ability to customize and extend your business process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Leverage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internal hardware and existing IT infrastructure and resources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Perpetual licensing, with higher upfront cost but better long-term TCO</a:t>
                      </a:r>
                    </a:p>
                    <a:p>
                      <a:pPr marL="285750" marR="0" lvl="3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Less dependence on always-connected internet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A034F65-0FF0-5B28-A49F-E592BF684DDC}"/>
              </a:ext>
            </a:extLst>
          </p:cNvPr>
          <p:cNvSpPr/>
          <p:nvPr/>
        </p:nvSpPr>
        <p:spPr>
          <a:xfrm>
            <a:off x="2412295" y="2791491"/>
            <a:ext cx="1043219" cy="3076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449">
              <a:defRPr/>
            </a:pPr>
            <a:r>
              <a:rPr lang="en-US" sz="1400" b="1" dirty="0">
                <a:solidFill>
                  <a:srgbClr val="000000"/>
                </a:solidFill>
              </a:rPr>
              <a:t>On premise</a:t>
            </a:r>
            <a:endParaRPr lang="en-ZA" sz="1400" b="1" dirty="0">
              <a:solidFill>
                <a:srgbClr val="0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D36E3D-B362-EF6B-8DB0-B556A0C7168C}"/>
              </a:ext>
            </a:extLst>
          </p:cNvPr>
          <p:cNvSpPr/>
          <p:nvPr/>
        </p:nvSpPr>
        <p:spPr>
          <a:xfrm>
            <a:off x="8831574" y="2791491"/>
            <a:ext cx="612508" cy="3076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449">
              <a:defRPr/>
            </a:pPr>
            <a:r>
              <a:rPr lang="en-US" sz="1400" b="1" dirty="0">
                <a:solidFill>
                  <a:srgbClr val="000000"/>
                </a:solidFill>
              </a:rPr>
              <a:t>Cloud</a:t>
            </a:r>
            <a:endParaRPr lang="en-ZA" sz="1400" b="1" dirty="0">
              <a:solidFill>
                <a:srgbClr val="00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0EE7B2-AE10-486D-9147-C44484F60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739" y="1431983"/>
            <a:ext cx="1805962" cy="1805962"/>
          </a:xfrm>
          <a:prstGeom prst="rect">
            <a:avLst/>
          </a:prstGeom>
        </p:spPr>
      </p:pic>
      <p:sp>
        <p:nvSpPr>
          <p:cNvPr id="10" name="Title">
            <a:extLst>
              <a:ext uri="{FF2B5EF4-FFF2-40B4-BE49-F238E27FC236}">
                <a16:creationId xmlns:a16="http://schemas.microsoft.com/office/drawing/2014/main" id="{DA14FE1B-2706-4BE3-504B-DC3A0ED50BBD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Solutions Deployment Options</a:t>
            </a:r>
            <a:br>
              <a:rPr lang="en-US" sz="2399" dirty="0"/>
            </a:br>
            <a:r>
              <a:rPr lang="en-US" sz="1999" b="0" dirty="0"/>
              <a:t>On premise and Cloud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76721-32B7-5AF8-2761-4D53E4363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629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12609" y="1927981"/>
            <a:ext cx="6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1" kern="0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Mobile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92212" y="1938417"/>
            <a:ext cx="1504855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050"/>
              </a:lnSpc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b="1" kern="0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OptiPro Client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gray">
          <a:xfrm>
            <a:off x="3509176" y="1771876"/>
            <a:ext cx="972000" cy="34383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 Mgt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 planning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Tracking across multiple customer interactions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Equipment card handling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 Dashboards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 contracts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 Interaction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Recurring transactions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Human resource integration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Knowledge database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 calendar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Service call processing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 Service*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gray">
          <a:xfrm>
            <a:off x="4921857" y="1771876"/>
            <a:ext cx="972000" cy="34587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Purchase request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Purchase quotations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Web-enabled RFQ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Purchase orders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Goods receipt POs 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Goods returns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A/P Invoice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A/P Reserve Invoice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Down-payment Invoice/Request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Cancel Marketing Documents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A/P credit memos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Landed costs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Intrastat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Import Process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Workflow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Automatic weight volume calculation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gray">
          <a:xfrm>
            <a:off x="6356559" y="1749460"/>
            <a:ext cx="972000" cy="34713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Item mgt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Item lists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Price lists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Goods receipts 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Goods issues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Inventory transactions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Transfers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Serial number mgt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Batch number mgt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Pick and pack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Recurring transactions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Inventory Tracking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Bin Location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Multiple Measurements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de-DE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Inventory  Counting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de-DE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Kitting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de-DE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UA-EDI*</a:t>
            </a:r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gray">
          <a:xfrm>
            <a:off x="10616272" y="1766311"/>
            <a:ext cx="1088827" cy="34556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Bills of material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Production orders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Goods issues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Goods receipts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Capacity Scheduler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 Account Determination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Item cost calculation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Intelligent Forecast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MRP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Drop Ship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MTS/MTO/ETO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Order Suggest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Routings/Alternates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Item/BOM revision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Mat’l issue to Ops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SubContract Ops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 err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WISEmobile</a:t>
            </a: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(SFDC)*</a:t>
            </a: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gray">
          <a:xfrm>
            <a:off x="654453" y="1757313"/>
            <a:ext cx="972000" cy="45993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Chart of accounts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Journal entries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Posting templates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Recurring postings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Exchange rates in multiple currencies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Financial reports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Budget mgmt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Cost accounting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Multiple posting</a:t>
            </a:r>
            <a:b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periods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Incoming payments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Outgoing payments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Payment run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Bank statement processing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Checks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Credits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Deferred payments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Account reconciliation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DATEV / ELSTER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Fixed Assets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SEPA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Credit Cards*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WISEPayroll*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gray">
          <a:xfrm>
            <a:off x="2113582" y="1760084"/>
            <a:ext cx="1044031" cy="4473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and </a:t>
            </a:r>
            <a:b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pipeline mgmt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Contact mgmt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Activities mgmt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Calendar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Campaign mgmt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Blanket agreements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Quotations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Purchase orders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Deliveries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Returns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Invoices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Dunning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Price lists in </a:t>
            </a:r>
            <a:b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multiple currencies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Special prices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Period and volume discounts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 mgmt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Gross profit calculation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Microsoft Office integration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 Sales*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 err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eWISE</a:t>
            </a: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Customer Portal*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UA - </a:t>
            </a:r>
            <a:r>
              <a:rPr lang="en-US" sz="900" dirty="0" err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eCOM</a:t>
            </a:r>
            <a:r>
              <a:rPr lang="en-US" sz="9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</a:t>
            </a: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952289"/>
              </p:ext>
            </p:extLst>
          </p:nvPr>
        </p:nvGraphicFramePr>
        <p:xfrm>
          <a:off x="444813" y="1175950"/>
          <a:ext cx="11260286" cy="553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8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7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67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67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067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33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Financials1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Sales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Service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Purchasing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Warehouse </a:t>
                      </a:r>
                      <a:r>
                        <a:rPr kumimoji="0" lang="en-US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Mgt</a:t>
                      </a: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34290" marB="13500" anchor="b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4" name="Picture 2" descr="C:\Users\D030215\Desktop\PPT\272576_h_srgb_s_gl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5846" y="1336761"/>
            <a:ext cx="345965" cy="162000"/>
          </a:xfrm>
          <a:prstGeom prst="rect">
            <a:avLst/>
          </a:prstGeom>
          <a:noFill/>
        </p:spPr>
      </p:pic>
      <p:pic>
        <p:nvPicPr>
          <p:cNvPr id="25" name="Picture 3" descr="C:\Users\D030215\Desktop\PPT\272671_h_srgb_s_gl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632" y="1336761"/>
            <a:ext cx="360434" cy="148500"/>
          </a:xfrm>
          <a:prstGeom prst="rect">
            <a:avLst/>
          </a:prstGeom>
          <a:noFill/>
        </p:spPr>
      </p:pic>
      <p:pic>
        <p:nvPicPr>
          <p:cNvPr id="26" name="Picture 5" descr="C:\Users\D030215\Desktop\PPT\272899_h_srgb_s_gl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3836496" y="1336761"/>
            <a:ext cx="312595" cy="162000"/>
          </a:xfrm>
          <a:prstGeom prst="rect">
            <a:avLst/>
          </a:prstGeom>
          <a:noFill/>
        </p:spPr>
      </p:pic>
      <p:pic>
        <p:nvPicPr>
          <p:cNvPr id="27" name="Picture 6" descr="C:\Users\D030215\Desktop\PPT\272544_h_srgb_s_gl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3776" y="1316081"/>
            <a:ext cx="245540" cy="162000"/>
          </a:xfrm>
          <a:prstGeom prst="rect">
            <a:avLst/>
          </a:prstGeom>
          <a:noFill/>
        </p:spPr>
      </p:pic>
      <p:pic>
        <p:nvPicPr>
          <p:cNvPr id="28" name="Picture 8" descr="C:\Users\D030215\Desktop\PPT\272898_h_srgb_s_gl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4788" y="1358041"/>
            <a:ext cx="310967" cy="162000"/>
          </a:xfrm>
          <a:prstGeom prst="rect">
            <a:avLst/>
          </a:prstGeom>
          <a:noFill/>
        </p:spPr>
      </p:pic>
      <p:pic>
        <p:nvPicPr>
          <p:cNvPr id="29" name="Picture 9" descr="C:\Users\D030215\Desktop\PPT\272704_h_srgb_s_gl.jpg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1833" y="1293439"/>
            <a:ext cx="287808" cy="162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287588" y="1524427"/>
            <a:ext cx="64633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900" b="1" dirty="0"/>
              <a:t>Yard YMS</a:t>
            </a:r>
            <a:endParaRPr lang="de-DE" sz="900" b="1" dirty="0"/>
          </a:p>
        </p:txBody>
      </p:sp>
      <p:sp>
        <p:nvSpPr>
          <p:cNvPr id="5" name="Rectangle 4"/>
          <p:cNvSpPr/>
          <p:nvPr/>
        </p:nvSpPr>
        <p:spPr>
          <a:xfrm>
            <a:off x="10576391" y="1536997"/>
            <a:ext cx="83869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900" b="1" dirty="0"/>
              <a:t>Manfacturing</a:t>
            </a: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gray">
          <a:xfrm>
            <a:off x="7195919" y="1745594"/>
            <a:ext cx="2015363" cy="45993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/>
          <a:lstStyle/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Receive/Ship Pallets, Mixed, Parcels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Receive w/UPC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Attributes – Custom/Standard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Refrigerated Items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Production Date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Expiration Date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Catch Weight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Dimensions/Volumes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Roll Remnants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Tare/Min/Max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Pallet/Container - ship/track/receive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Replenishment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Slotting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Items/Pallets/WO on Hold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Ship Items by Order/Groups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Reporting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3PL Bill Rates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WISE ELS*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fr-FR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WISEMobile* - Mobile WMS </a:t>
            </a:r>
            <a:endParaRPr lang="en-US" sz="900" b="1" kern="100" dirty="0">
              <a:solidFill>
                <a:srgbClr val="FF0000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WISEMobile – WMSvoice*</a:t>
            </a:r>
          </a:p>
          <a:p>
            <a:pPr marL="171450" indent="-171450">
              <a:lnSpc>
                <a:spcPct val="107000"/>
              </a:lnSpc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WISE3PL*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900" b="1" kern="100" dirty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WISEMove* – for Moving Companies</a:t>
            </a:r>
          </a:p>
          <a:p>
            <a:pPr eaLnBrk="0" hangingPunct="0">
              <a:spcBef>
                <a:spcPts val="225"/>
              </a:spcBef>
              <a:buClr>
                <a:schemeClr val="accent1"/>
              </a:buClr>
              <a:buSzPct val="80000"/>
            </a:pPr>
            <a:endParaRPr lang="en-US" sz="9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9531" indent="-59531" eaLnBrk="0" hangingPunct="0">
              <a:spcBef>
                <a:spcPts val="225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en-US" sz="9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972E96-3D82-78E8-38CF-8C9E5A95A7B8}"/>
              </a:ext>
            </a:extLst>
          </p:cNvPr>
          <p:cNvSpPr txBox="1"/>
          <p:nvPr/>
        </p:nvSpPr>
        <p:spPr>
          <a:xfrm>
            <a:off x="9292709" y="1771876"/>
            <a:ext cx="1220635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Dock Scheduling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 – </a:t>
            </a:r>
            <a:r>
              <a:rPr lang="en-US" sz="9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app’t</a:t>
            </a: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Gate check in/out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Driver check in/out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SMS texting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Trailer locate w/ drag/drop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Demurrage Ctrl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Doc Mgt - pictures/video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Yard location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Integrate w/ WMS/Invent -  in/out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eSign</a:t>
            </a: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BOL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Multi-</a:t>
            </a:r>
            <a:r>
              <a:rPr lang="en-US" sz="900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warehse</a:t>
            </a:r>
            <a:endParaRPr lang="en-US" sz="9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Task/move mgt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Driver web app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Analytics, reporting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Dashboards, alerts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26BBA9E-3BD9-AED7-75BB-847877CCC5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3779" y="1325557"/>
            <a:ext cx="310923" cy="1646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DE93D-2167-19C7-A987-2C1216FC79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811" y="773073"/>
            <a:ext cx="11260288" cy="408467"/>
          </a:xfrm>
          <a:prstGeom prst="rect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FB5F4CFE-9DD6-7C6C-AE71-DF820078C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75" y="299298"/>
            <a:ext cx="11183564" cy="36923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BWISE – end-to-end, fully integrated</a:t>
            </a:r>
            <a:endParaRPr lang="de-DE" sz="2700" b="1" dirty="0">
              <a:solidFill>
                <a:srgbClr val="FF0000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E49F855-D873-7E4F-E359-E3415893AB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34317" y="5748522"/>
            <a:ext cx="81693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94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SAP Implementation Methodology </a:t>
            </a:r>
            <a:br>
              <a:rPr lang="en-US" sz="2399" dirty="0"/>
            </a:br>
            <a:r>
              <a:rPr lang="en-US" sz="1999" b="0" dirty="0"/>
              <a:t>Deployed over 70,000 times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EED16C-FB6D-92BD-8F64-0F3329299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2F0B54-3ED6-8886-A3D2-661A6BE97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801" y="1591003"/>
            <a:ext cx="9876376" cy="51942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284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torelli bicycle log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506" y="1771279"/>
            <a:ext cx="719138" cy="719138"/>
          </a:xfrm>
          <a:prstGeom prst="rect">
            <a:avLst/>
          </a:prstGeom>
        </p:spPr>
      </p:pic>
      <p:pic>
        <p:nvPicPr>
          <p:cNvPr id="17" name="Picture 16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801" y="1902742"/>
            <a:ext cx="1371600" cy="537210"/>
          </a:xfrm>
          <a:prstGeom prst="rect">
            <a:avLst/>
          </a:prstGeom>
        </p:spPr>
      </p:pic>
      <p:pic>
        <p:nvPicPr>
          <p:cNvPr id="21" name="Picture 20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62" y="4820263"/>
            <a:ext cx="862965" cy="862965"/>
          </a:xfrm>
          <a:prstGeom prst="rect">
            <a:avLst/>
          </a:prstGeom>
        </p:spPr>
      </p:pic>
      <p:pic>
        <p:nvPicPr>
          <p:cNvPr id="22" name="Picture 21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116" y="2936952"/>
            <a:ext cx="1295400" cy="685800"/>
          </a:xfrm>
          <a:prstGeom prst="rect">
            <a:avLst/>
          </a:prstGeom>
        </p:spPr>
      </p:pic>
      <p:pic>
        <p:nvPicPr>
          <p:cNvPr id="25" name="Picture 24">
            <a:hlinkClick r:id="rId11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575" y="4041270"/>
            <a:ext cx="1143000" cy="640080"/>
          </a:xfrm>
          <a:prstGeom prst="rect">
            <a:avLst/>
          </a:prstGeom>
        </p:spPr>
      </p:pic>
      <p:pic>
        <p:nvPicPr>
          <p:cNvPr id="26" name="Picture 25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67" y="4252719"/>
            <a:ext cx="1438275" cy="266700"/>
          </a:xfrm>
          <a:prstGeom prst="rect">
            <a:avLst/>
          </a:prstGeom>
        </p:spPr>
      </p:pic>
      <p:pic>
        <p:nvPicPr>
          <p:cNvPr id="27" name="Picture 26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065" y="4224144"/>
            <a:ext cx="1666875" cy="323850"/>
          </a:xfrm>
          <a:prstGeom prst="rect">
            <a:avLst/>
          </a:prstGeom>
        </p:spPr>
      </p:pic>
      <p:pic>
        <p:nvPicPr>
          <p:cNvPr id="4" name="image112.jpeg">
            <a:extLst>
              <a:ext uri="{FF2B5EF4-FFF2-40B4-BE49-F238E27FC236}">
                <a16:creationId xmlns:a16="http://schemas.microsoft.com/office/drawing/2014/main" id="{750F1BF8-73F6-B9EC-94A3-708D7E251700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76139" y="1810122"/>
            <a:ext cx="1841659" cy="511969"/>
          </a:xfrm>
          <a:prstGeom prst="rect">
            <a:avLst/>
          </a:prstGeom>
        </p:spPr>
      </p:pic>
      <p:pic>
        <p:nvPicPr>
          <p:cNvPr id="5" name="Picture 37" descr="http://pacifichealthsummit.org/images/logos/logo_Merck.JPG">
            <a:extLst>
              <a:ext uri="{FF2B5EF4-FFF2-40B4-BE49-F238E27FC236}">
                <a16:creationId xmlns:a16="http://schemas.microsoft.com/office/drawing/2014/main" id="{477020CD-A120-0EF4-A6B4-1BCDCBCDC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714" y="1771279"/>
            <a:ext cx="16224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8F26310-BF90-5BC1-291F-28EFC1D9704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949" y="3098616"/>
            <a:ext cx="2390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1">
            <a:extLst>
              <a:ext uri="{FF2B5EF4-FFF2-40B4-BE49-F238E27FC236}">
                <a16:creationId xmlns:a16="http://schemas.microsoft.com/office/drawing/2014/main" id="{8ABE5215-9652-313E-9F88-2A5CC4380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723" y="1849257"/>
            <a:ext cx="21717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353368ED-7CC3-66AC-E875-DFB37100C68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472" y="2751568"/>
            <a:ext cx="9620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>
            <a:extLst>
              <a:ext uri="{FF2B5EF4-FFF2-40B4-BE49-F238E27FC236}">
                <a16:creationId xmlns:a16="http://schemas.microsoft.com/office/drawing/2014/main" id="{46E9D341-68C0-E7EE-4195-29B2BE0D0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354" y="2843470"/>
            <a:ext cx="1432899" cy="90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94.jpeg">
            <a:extLst>
              <a:ext uri="{FF2B5EF4-FFF2-40B4-BE49-F238E27FC236}">
                <a16:creationId xmlns:a16="http://schemas.microsoft.com/office/drawing/2014/main" id="{C9D00AE3-06B8-FCF3-A613-C2C36867335B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648661" y="4079374"/>
            <a:ext cx="1762150" cy="512283"/>
          </a:xfrm>
          <a:prstGeom prst="rect">
            <a:avLst/>
          </a:prstGeom>
        </p:spPr>
      </p:pic>
      <p:pic>
        <p:nvPicPr>
          <p:cNvPr id="34" name="image100.png">
            <a:extLst>
              <a:ext uri="{FF2B5EF4-FFF2-40B4-BE49-F238E27FC236}">
                <a16:creationId xmlns:a16="http://schemas.microsoft.com/office/drawing/2014/main" id="{24585D17-41F4-B6D2-F409-F8B069165AFC}"/>
              </a:ext>
            </a:extLst>
          </p:cNvPr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027769" y="4778248"/>
            <a:ext cx="1877377" cy="523874"/>
          </a:xfrm>
          <a:prstGeom prst="rect">
            <a:avLst/>
          </a:prstGeom>
        </p:spPr>
      </p:pic>
      <p:pic>
        <p:nvPicPr>
          <p:cNvPr id="35" name="Picture 48" descr="http://logodatabases.com/wp-content/uploads/2012/03/victorias-secret-pink-logo.jpg">
            <a:extLst>
              <a:ext uri="{FF2B5EF4-FFF2-40B4-BE49-F238E27FC236}">
                <a16:creationId xmlns:a16="http://schemas.microsoft.com/office/drawing/2014/main" id="{DBDB61F6-465D-3F82-FD69-77BCC62D6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816" y="4855165"/>
            <a:ext cx="1006993" cy="37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101.jpeg">
            <a:extLst>
              <a:ext uri="{FF2B5EF4-FFF2-40B4-BE49-F238E27FC236}">
                <a16:creationId xmlns:a16="http://schemas.microsoft.com/office/drawing/2014/main" id="{755C7486-482C-91F7-21FC-080D3A6B3389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673850" y="4189945"/>
            <a:ext cx="1401802" cy="466249"/>
          </a:xfrm>
          <a:prstGeom prst="rect">
            <a:avLst/>
          </a:prstGeom>
        </p:spPr>
      </p:pic>
      <p:pic>
        <p:nvPicPr>
          <p:cNvPr id="37" name="image103.png">
            <a:extLst>
              <a:ext uri="{FF2B5EF4-FFF2-40B4-BE49-F238E27FC236}">
                <a16:creationId xmlns:a16="http://schemas.microsoft.com/office/drawing/2014/main" id="{1D285FE3-AF23-0B55-FA25-97090C46E033}"/>
              </a:ext>
            </a:extLst>
          </p:cNvPr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55648" y="4887559"/>
            <a:ext cx="962025" cy="829128"/>
          </a:xfrm>
          <a:prstGeom prst="rect">
            <a:avLst/>
          </a:prstGeom>
        </p:spPr>
      </p:pic>
      <p:pic>
        <p:nvPicPr>
          <p:cNvPr id="38" name="Picture 45">
            <a:extLst>
              <a:ext uri="{FF2B5EF4-FFF2-40B4-BE49-F238E27FC236}">
                <a16:creationId xmlns:a16="http://schemas.microsoft.com/office/drawing/2014/main" id="{330D1737-CB4C-B0B9-36F6-D4E804268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336" y="4925748"/>
            <a:ext cx="719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ZODIAC AEROSPACE">
            <a:extLst>
              <a:ext uri="{FF2B5EF4-FFF2-40B4-BE49-F238E27FC236}">
                <a16:creationId xmlns:a16="http://schemas.microsoft.com/office/drawing/2014/main" id="{A1B1435E-E4D0-4CD1-2046-3E1D20644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198" y="4976447"/>
            <a:ext cx="17907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0" descr="Click here to read Our Mission">
            <a:extLst>
              <a:ext uri="{FF2B5EF4-FFF2-40B4-BE49-F238E27FC236}">
                <a16:creationId xmlns:a16="http://schemas.microsoft.com/office/drawing/2014/main" id="{34353B1E-36FF-67BF-171C-C44603345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887" y="2830590"/>
            <a:ext cx="1176594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F4E441B8-7037-E106-37C4-2DD4C418B99B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3692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Our evangelists for success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04F8F9-5F6F-A7D8-38FD-E92DB7AE36F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278966" y="160338"/>
            <a:ext cx="81693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CE54-9E7C-EC5F-04C3-CA0B34757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1C125B-2BB8-92B1-977F-328C1379A22D}"/>
              </a:ext>
            </a:extLst>
          </p:cNvPr>
          <p:cNvGraphicFramePr>
            <a:graphicFrameLocks noGrp="1"/>
          </p:cNvGraphicFramePr>
          <p:nvPr/>
        </p:nvGraphicFramePr>
        <p:xfrm>
          <a:off x="1190601" y="3328479"/>
          <a:ext cx="5307121" cy="3219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721">
                <a:tc>
                  <a:txBody>
                    <a:bodyPr/>
                    <a:lstStyle/>
                    <a:p>
                      <a:pPr marL="0" indent="0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0AB00"/>
                        </a:buClr>
                        <a:buSzPct val="80000"/>
                        <a:buFont typeface="Arial" pitchFamily="34" charset="0"/>
                        <a:buNone/>
                      </a:pPr>
                      <a:r>
                        <a:rPr lang="en-US" sz="2000" b="1" kern="0" dirty="0">
                          <a:solidFill>
                            <a:schemeClr val="accent1"/>
                          </a:solidFill>
                          <a:latin typeface="+mj-lt"/>
                          <a:ea typeface="Arial Unicode MS" pitchFamily="34" charset="-128"/>
                          <a:cs typeface="Arial Unicode MS" pitchFamily="34" charset="-128"/>
                        </a:rPr>
                        <a:t>Add Cristina’s slides</a:t>
                      </a:r>
                    </a:p>
                  </a:txBody>
                  <a:tcPr marL="91416" marR="914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765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000"/>
                        </a:buClr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71981" marT="107972" marB="53986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93465F6-9951-A984-CBAD-17D428EF8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473" y="1430499"/>
            <a:ext cx="1782147" cy="178214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C05A410-243C-9541-3885-6197023802B0}"/>
              </a:ext>
            </a:extLst>
          </p:cNvPr>
          <p:cNvSpPr/>
          <p:nvPr/>
        </p:nvSpPr>
        <p:spPr>
          <a:xfrm>
            <a:off x="8831574" y="2791491"/>
            <a:ext cx="612508" cy="3076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449">
              <a:defRPr/>
            </a:pPr>
            <a:r>
              <a:rPr lang="en-US" sz="1400" b="1" dirty="0">
                <a:solidFill>
                  <a:srgbClr val="000000"/>
                </a:solidFill>
              </a:rPr>
              <a:t>Cloud</a:t>
            </a:r>
            <a:endParaRPr lang="en-ZA" sz="1400" b="1" dirty="0">
              <a:solidFill>
                <a:srgbClr val="000000"/>
              </a:solidFill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7373405A-1A9F-A76B-456B-4A69E1B5F790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SAP Business One to WISE connector</a:t>
            </a:r>
            <a:br>
              <a:rPr lang="en-US" sz="2399" dirty="0"/>
            </a:br>
            <a:endParaRPr lang="en-US" sz="1999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25D9EA-0916-B1F2-5C7F-9B41DF000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5" name="Picture 4" descr="A diagram of a company's process&#10;&#10;AI-generated content may be incorrect.">
            <a:extLst>
              <a:ext uri="{FF2B5EF4-FFF2-40B4-BE49-F238E27FC236}">
                <a16:creationId xmlns:a16="http://schemas.microsoft.com/office/drawing/2014/main" id="{AB89C78A-4E6D-BCCF-673B-4CA7858B2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824" y="1398760"/>
            <a:ext cx="9593655" cy="53964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DD8F97-3028-BEBB-1245-1D08B2C13F11}"/>
              </a:ext>
            </a:extLst>
          </p:cNvPr>
          <p:cNvSpPr txBox="1"/>
          <p:nvPr/>
        </p:nvSpPr>
        <p:spPr>
          <a:xfrm>
            <a:off x="2403835" y="4257174"/>
            <a:ext cx="744718" cy="6810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B5D1D-7374-20CF-A716-4356BC0E4242}"/>
              </a:ext>
            </a:extLst>
          </p:cNvPr>
          <p:cNvSpPr txBox="1"/>
          <p:nvPr/>
        </p:nvSpPr>
        <p:spPr>
          <a:xfrm>
            <a:off x="6340531" y="2529881"/>
            <a:ext cx="2168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B1 and S4 connection uses</a:t>
            </a:r>
          </a:p>
          <a:p>
            <a:r>
              <a:rPr lang="en-US" sz="1400" b="1" dirty="0"/>
              <a:t>SAP Service Layer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149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B272B-4C27-13B1-BA45-32003633F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09B3748A-7BAA-7A11-DDC2-9F9DD1F09B26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885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WISE – Demo Preparation – Discovery Questionnaire</a:t>
            </a:r>
            <a:endParaRPr kumimoji="0" lang="en-US" sz="19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3C7FB-81AF-A431-2DEA-484A3416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72DCB8-7B39-B65A-A331-D4781684A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409" y="1120314"/>
            <a:ext cx="4339341" cy="55876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E660E-9CE7-602A-A23F-FAE53829B0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877" y="1120314"/>
            <a:ext cx="4413123" cy="17433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4089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3B654-6DE6-3677-0B91-75EEBC2A8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48D44B62-5D98-4801-8A38-59978B6A3782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– Quotation Process – Scoping – page 1</a:t>
            </a:r>
            <a:br>
              <a:rPr lang="en-US" sz="2399" dirty="0"/>
            </a:br>
            <a:endParaRPr lang="en-US" sz="1999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397A1A-B21A-10D6-5E70-A9EF52CCE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47FE0E-56AA-ED75-6CA7-EBBAECABE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935" y="1071749"/>
            <a:ext cx="3343433" cy="57862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098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5EA7D-5945-B148-9185-81EC347EA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884344B6-379A-5929-A572-852B072BD3F9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– Quotation Process – Scoping – page 2</a:t>
            </a:r>
            <a:br>
              <a:rPr lang="en-US" sz="2399" dirty="0"/>
            </a:br>
            <a:endParaRPr lang="en-US" sz="1999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739AB6-4058-C05B-1378-E99B755AA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A9F699-96FD-7845-B1BB-D3F25F44F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354" y="1058330"/>
            <a:ext cx="3388595" cy="57068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6657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ED5B2-4901-297A-1F51-D4180B9E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7006CD95-A8C6-4649-9ED6-C8A9EB707679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– Quotation Process - Hours</a:t>
            </a:r>
            <a:br>
              <a:rPr lang="en-US" sz="2399" dirty="0"/>
            </a:br>
            <a:endParaRPr lang="en-US" sz="1999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F68387-0F4B-9F0B-95D2-31F610F14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E6CA3E-8D25-60FE-9598-39B1B8625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794" y="1058330"/>
            <a:ext cx="6051715" cy="55811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4344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9D88-6AB7-C91E-8A43-CDA6E7CB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AE5DA5FD-9ED4-7C7E-42ED-3774A79D2772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– Quotation Process – </a:t>
            </a:r>
            <a:r>
              <a:rPr lang="en-US" sz="3600" dirty="0"/>
              <a:t>Software Elements – page1</a:t>
            </a:r>
            <a:endParaRPr lang="en-US" sz="3600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73FD61-2D6D-F827-845F-308C0461E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252B7D-37BD-EC1B-BF08-48B8974E95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74" y="1058330"/>
            <a:ext cx="10840375" cy="5710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9804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82B94-2585-C1E7-08EF-4829645ED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364FF122-E4E6-89DB-175D-64FBDE40307E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– Quotation Process – </a:t>
            </a:r>
            <a:r>
              <a:rPr lang="en-US" sz="3600" dirty="0"/>
              <a:t>Software Elements – page2</a:t>
            </a:r>
            <a:br>
              <a:rPr lang="en-US" sz="2399" dirty="0"/>
            </a:br>
            <a:endParaRPr lang="en-US" sz="1999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89CE63-980D-0CCA-DD39-77151642C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DB0BE8-AAB7-211B-4837-880EE9377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161168"/>
            <a:ext cx="10625619" cy="55634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4341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3A963-1383-1829-852D-D95CDB0ED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288F9D68-2453-9794-6D12-9BD8EF64EC5B}"/>
              </a:ext>
            </a:extLst>
          </p:cNvPr>
          <p:cNvSpPr txBox="1">
            <a:spLocks/>
          </p:cNvSpPr>
          <p:nvPr/>
        </p:nvSpPr>
        <p:spPr bwMode="gray">
          <a:xfrm>
            <a:off x="503870" y="504761"/>
            <a:ext cx="11183564" cy="9232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558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WISE – Quotation Process – Final Quote</a:t>
            </a:r>
            <a:br>
              <a:rPr lang="en-US" sz="2399" dirty="0"/>
            </a:br>
            <a:endParaRPr lang="en-US" sz="1999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351C76-7BB3-258B-85DE-8B0DDC464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966" y="88982"/>
            <a:ext cx="816935" cy="9693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6024E4-D20B-6BB7-EF97-A2406BEDC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" y="1427962"/>
            <a:ext cx="9829800" cy="3324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1202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 you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b="1" dirty="0"/>
              <a:t>Thank you.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40C7A-76E9-01B3-0472-DA50B4FBE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95" y="5390991"/>
            <a:ext cx="1091279" cy="1292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18512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8337</TotalTime>
  <Words>1360</Words>
  <Application>Microsoft Macintosh PowerPoint</Application>
  <PresentationFormat>Widescreen</PresentationFormat>
  <Paragraphs>317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 Unicode MS</vt:lpstr>
      <vt:lpstr>Arial</vt:lpstr>
      <vt:lpstr>BentonSans Book</vt:lpstr>
      <vt:lpstr>BentonSans Medium</vt:lpstr>
      <vt:lpstr>Calibri</vt:lpstr>
      <vt:lpstr>Calibri Light</vt:lpstr>
      <vt:lpstr>Segoe UI</vt:lpstr>
      <vt:lpstr>Wingdings</vt:lpstr>
      <vt:lpstr>Office Theme</vt:lpstr>
      <vt:lpstr>BWISE Solutions - WISE WMS Channel Partner Onboarding - Sales</vt:lpstr>
      <vt:lpstr>Channel Partner Onboarding – Sales - Agenda</vt:lpstr>
      <vt:lpstr>BWISE Solutions</vt:lpstr>
      <vt:lpstr>Why BWISE </vt:lpstr>
      <vt:lpstr>WISE – Warehouse Management and Distribution Not one-size fits all </vt:lpstr>
      <vt:lpstr>Enable your Warehouse with Mobile Apps Access real time data from your mobile devices </vt:lpstr>
      <vt:lpstr>WISE 3PL/4PL – Third- and Fourth-Party Logistics Not one-size fits all </vt:lpstr>
      <vt:lpstr>WISE 3PL/4PL – Third- and Fourth-Party Logistics Not one-size fits all </vt:lpstr>
      <vt:lpstr>Why BWISE – Yard Management - YMS</vt:lpstr>
      <vt:lpstr>PowerPoint Presentation</vt:lpstr>
      <vt:lpstr>BWISE – end-to-end, fully integrated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Allan Lessing</dc:creator>
  <cp:lastModifiedBy>Fadoua  Zarria</cp:lastModifiedBy>
  <cp:revision>36</cp:revision>
  <dcterms:created xsi:type="dcterms:W3CDTF">2023-05-03T22:30:28Z</dcterms:created>
  <dcterms:modified xsi:type="dcterms:W3CDTF">2026-07-13T17:15:36Z</dcterms:modified>
</cp:coreProperties>
</file>